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79" r:id="rId2"/>
    <p:sldId id="365" r:id="rId3"/>
    <p:sldId id="367" r:id="rId4"/>
    <p:sldId id="368" r:id="rId5"/>
    <p:sldId id="36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386" r:id="rId27"/>
    <p:sldId id="432" r:id="rId28"/>
    <p:sldId id="500" r:id="rId29"/>
    <p:sldId id="387" r:id="rId30"/>
    <p:sldId id="394" r:id="rId31"/>
    <p:sldId id="395" r:id="rId32"/>
    <p:sldId id="388" r:id="rId33"/>
    <p:sldId id="396" r:id="rId34"/>
    <p:sldId id="397" r:id="rId3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CDC9A-0097-A358-3143-FA5D58503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7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FAFC3B-9448-E106-AB32-758829F8F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421750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AF3BF-E076-484B-0568-2488C82F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21076147-4932-E388-8472-BF3645158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8337"/>
          <a:stretch/>
        </p:blipFill>
        <p:spPr>
          <a:xfrm>
            <a:off x="579600" y="2127600"/>
            <a:ext cx="11037165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D01C3A2-300E-1EBD-571D-AA2D6F622CD0}"/>
              </a:ext>
            </a:extLst>
          </p:cNvPr>
          <p:cNvSpPr/>
          <p:nvPr/>
        </p:nvSpPr>
        <p:spPr>
          <a:xfrm>
            <a:off x="2764714" y="75772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459745"/>
              <a:gd name="adj6" fmla="val 41145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2C59F16-7A79-2CB9-EB06-6CBF3EEE03CE}"/>
              </a:ext>
            </a:extLst>
          </p:cNvPr>
          <p:cNvSpPr/>
          <p:nvPr/>
        </p:nvSpPr>
        <p:spPr>
          <a:xfrm>
            <a:off x="8308493" y="698513"/>
            <a:ext cx="968031" cy="612648"/>
          </a:xfrm>
          <a:prstGeom prst="wedgeEllipseCallout">
            <a:avLst>
              <a:gd name="adj1" fmla="val -61133"/>
              <a:gd name="adj2" fmla="val 28041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09369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ABCED-EBAF-E45D-456B-1FA93A35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08B7706E-9DA3-CEB0-2013-F5A905597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8337"/>
          <a:stretch/>
        </p:blipFill>
        <p:spPr>
          <a:xfrm>
            <a:off x="579600" y="2127600"/>
            <a:ext cx="11037167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39C670B-A4FD-7EFE-E0A4-84CFB07A89F3}"/>
              </a:ext>
            </a:extLst>
          </p:cNvPr>
          <p:cNvSpPr/>
          <p:nvPr/>
        </p:nvSpPr>
        <p:spPr>
          <a:xfrm>
            <a:off x="575233" y="178335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689424"/>
              <a:gd name="adj6" fmla="val 4380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114985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4068C-4AC1-AA63-5D9B-B48DAC6B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059851E4-244D-F32B-649E-E9F609E52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8337"/>
          <a:stretch/>
        </p:blipFill>
        <p:spPr>
          <a:xfrm>
            <a:off x="579600" y="2127600"/>
            <a:ext cx="11037167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53C38D0-AA53-61D8-8A0B-D4DF7B437DA8}"/>
              </a:ext>
            </a:extLst>
          </p:cNvPr>
          <p:cNvSpPr/>
          <p:nvPr/>
        </p:nvSpPr>
        <p:spPr>
          <a:xfrm>
            <a:off x="291535" y="1263526"/>
            <a:ext cx="1366221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84045"/>
              <a:gd name="adj5" fmla="val 593157"/>
              <a:gd name="adj6" fmla="val 39195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403721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D969E-714D-0E48-36AE-C02A3D20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6DCC7ACA-2882-C21A-3B04-918B36C52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8337"/>
          <a:stretch/>
        </p:blipFill>
        <p:spPr>
          <a:xfrm>
            <a:off x="579600" y="2127600"/>
            <a:ext cx="11037167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4899C5C-EBEF-9419-EAC7-25698D201D2A}"/>
              </a:ext>
            </a:extLst>
          </p:cNvPr>
          <p:cNvSpPr/>
          <p:nvPr/>
        </p:nvSpPr>
        <p:spPr>
          <a:xfrm>
            <a:off x="1823100" y="632047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441979"/>
              <a:gd name="adj6" fmla="val 4408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A38D419-F3D5-CA49-0588-DA760E374C32}"/>
              </a:ext>
            </a:extLst>
          </p:cNvPr>
          <p:cNvSpPr/>
          <p:nvPr/>
        </p:nvSpPr>
        <p:spPr>
          <a:xfrm>
            <a:off x="8883065" y="1647824"/>
            <a:ext cx="914400" cy="575025"/>
          </a:xfrm>
          <a:prstGeom prst="wedgeEllipseCallout">
            <a:avLst>
              <a:gd name="adj1" fmla="val -143160"/>
              <a:gd name="adj2" fmla="val 71886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298404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F926F-2281-4726-B4B3-73BAC548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759144D-666A-0B88-76FB-093A8A338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8337"/>
          <a:stretch/>
        </p:blipFill>
        <p:spPr>
          <a:xfrm>
            <a:off x="579600" y="2127600"/>
            <a:ext cx="11037167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B96E615-9525-9935-67D8-0DE7A456EF4A}"/>
              </a:ext>
            </a:extLst>
          </p:cNvPr>
          <p:cNvSpPr/>
          <p:nvPr/>
        </p:nvSpPr>
        <p:spPr>
          <a:xfrm>
            <a:off x="579600" y="113505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638517"/>
              <a:gd name="adj6" fmla="val 42134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14506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06B85-4F45-8E61-3990-BC5BACE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374E18F-7FE0-2D2C-4393-C5E9CB2EE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8337"/>
          <a:stretch/>
        </p:blipFill>
        <p:spPr>
          <a:xfrm>
            <a:off x="579600" y="2127600"/>
            <a:ext cx="11037167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572E514-6103-4AEE-F747-57DCFC3451ED}"/>
              </a:ext>
            </a:extLst>
          </p:cNvPr>
          <p:cNvSpPr/>
          <p:nvPr/>
        </p:nvSpPr>
        <p:spPr>
          <a:xfrm>
            <a:off x="575233" y="187213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7363"/>
              <a:gd name="adj4" fmla="val 131818"/>
              <a:gd name="adj5" fmla="val 668973"/>
              <a:gd name="adj6" fmla="val 34570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389342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8EDF7-4362-3E7A-4C08-8FF0DAB1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65581634-069F-5B09-9CD3-602041BFA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8337"/>
          <a:stretch/>
        </p:blipFill>
        <p:spPr>
          <a:xfrm>
            <a:off x="579600" y="2127600"/>
            <a:ext cx="11037167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1369795-DD38-7B73-499D-125FAAEC6EA0}"/>
              </a:ext>
            </a:extLst>
          </p:cNvPr>
          <p:cNvSpPr/>
          <p:nvPr/>
        </p:nvSpPr>
        <p:spPr>
          <a:xfrm>
            <a:off x="579600" y="1615371"/>
            <a:ext cx="1412387" cy="344244"/>
          </a:xfrm>
          <a:prstGeom prst="accentCallout2">
            <a:avLst>
              <a:gd name="adj1" fmla="val 48601"/>
              <a:gd name="adj2" fmla="val 106961"/>
              <a:gd name="adj3" fmla="val 45212"/>
              <a:gd name="adj4" fmla="val 120153"/>
              <a:gd name="adj5" fmla="val 492852"/>
              <a:gd name="adj6" fmla="val 28235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275721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CB150-B9E6-DD95-381B-DBD7EDB6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E087E40-4496-FF26-C436-FC9E919D7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10529"/>
          <a:stretch/>
        </p:blipFill>
        <p:spPr>
          <a:xfrm>
            <a:off x="579600" y="2127600"/>
            <a:ext cx="10712533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1278F98-69AF-0197-D76B-77CA61D0A8B3}"/>
              </a:ext>
            </a:extLst>
          </p:cNvPr>
          <p:cNvSpPr/>
          <p:nvPr/>
        </p:nvSpPr>
        <p:spPr>
          <a:xfrm>
            <a:off x="2103600" y="61170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38605"/>
              <a:gd name="adj6" fmla="val 29436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72EF6206-B1CF-F856-0FA1-765136F1C5E6}"/>
              </a:ext>
            </a:extLst>
          </p:cNvPr>
          <p:cNvSpPr/>
          <p:nvPr/>
        </p:nvSpPr>
        <p:spPr>
          <a:xfrm>
            <a:off x="8829675" y="1514952"/>
            <a:ext cx="914400" cy="612648"/>
          </a:xfrm>
          <a:prstGeom prst="wedgeEllipseCallout">
            <a:avLst>
              <a:gd name="adj1" fmla="val -184463"/>
              <a:gd name="adj2" fmla="val 68227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D6</a:t>
            </a:r>
          </a:p>
        </p:txBody>
      </p:sp>
    </p:spTree>
    <p:extLst>
      <p:ext uri="{BB962C8B-B14F-4D97-AF65-F5344CB8AC3E}">
        <p14:creationId xmlns:p14="http://schemas.microsoft.com/office/powerpoint/2010/main" val="3263802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B71BE-7DF8-1AE7-2709-CBBB2C77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621B0AF-D116-797F-4E71-0B9F6E3A6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10529"/>
          <a:stretch/>
        </p:blipFill>
        <p:spPr>
          <a:xfrm>
            <a:off x="579600" y="2127600"/>
            <a:ext cx="10712529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CDA0F5D-08AC-6F1D-0630-E43E33A41026}"/>
              </a:ext>
            </a:extLst>
          </p:cNvPr>
          <p:cNvSpPr/>
          <p:nvPr/>
        </p:nvSpPr>
        <p:spPr>
          <a:xfrm>
            <a:off x="579600" y="138402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98"/>
              <a:gd name="adj4" fmla="val 130744"/>
              <a:gd name="adj5" fmla="val 563926"/>
              <a:gd name="adj6" fmla="val 31958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13504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D64A5-8282-6BA2-27AC-78F8051E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F01F8760-55BD-57BB-200D-45627F7C6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10529"/>
          <a:stretch/>
        </p:blipFill>
        <p:spPr>
          <a:xfrm>
            <a:off x="579600" y="2127600"/>
            <a:ext cx="10712534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9C499C3-10E8-2542-04EC-AAE171713453}"/>
              </a:ext>
            </a:extLst>
          </p:cNvPr>
          <p:cNvSpPr/>
          <p:nvPr/>
        </p:nvSpPr>
        <p:spPr>
          <a:xfrm>
            <a:off x="622977" y="1682959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9663"/>
              <a:gd name="adj4" fmla="val 135371"/>
              <a:gd name="adj5" fmla="val 695535"/>
              <a:gd name="adj6" fmla="val 2495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 </a:t>
            </a:r>
          </a:p>
        </p:txBody>
      </p:sp>
    </p:spTree>
    <p:extLst>
      <p:ext uri="{BB962C8B-B14F-4D97-AF65-F5344CB8AC3E}">
        <p14:creationId xmlns:p14="http://schemas.microsoft.com/office/powerpoint/2010/main" val="408064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422761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39FA5-77BA-6C9E-0CF3-1E39565D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31D1A38D-F0FF-11F6-045D-03D2A3846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10529"/>
          <a:stretch/>
        </p:blipFill>
        <p:spPr>
          <a:xfrm>
            <a:off x="579600" y="2127600"/>
            <a:ext cx="10712536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F00A18C-6B64-7023-9494-D189DB8CC680}"/>
              </a:ext>
            </a:extLst>
          </p:cNvPr>
          <p:cNvSpPr/>
          <p:nvPr/>
        </p:nvSpPr>
        <p:spPr>
          <a:xfrm>
            <a:off x="579600" y="1714762"/>
            <a:ext cx="1558161" cy="344244"/>
          </a:xfrm>
          <a:prstGeom prst="accentCallout2">
            <a:avLst>
              <a:gd name="adj1" fmla="val 48601"/>
              <a:gd name="adj2" fmla="val 106961"/>
              <a:gd name="adj3" fmla="val 47979"/>
              <a:gd name="adj4" fmla="val 115129"/>
              <a:gd name="adj5" fmla="val 469032"/>
              <a:gd name="adj6" fmla="val 18289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 </a:t>
            </a:r>
          </a:p>
        </p:txBody>
      </p:sp>
    </p:spTree>
    <p:extLst>
      <p:ext uri="{BB962C8B-B14F-4D97-AF65-F5344CB8AC3E}">
        <p14:creationId xmlns:p14="http://schemas.microsoft.com/office/powerpoint/2010/main" val="2857520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5A957-355B-0193-28C4-244A459E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063DAA3D-4948-E660-FF9A-5FB54549A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10529"/>
          <a:stretch/>
        </p:blipFill>
        <p:spPr>
          <a:xfrm>
            <a:off x="579600" y="2127600"/>
            <a:ext cx="10712538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2A260CB-BAC7-104F-7710-E37A64AB7957}"/>
              </a:ext>
            </a:extLst>
          </p:cNvPr>
          <p:cNvSpPr/>
          <p:nvPr/>
        </p:nvSpPr>
        <p:spPr>
          <a:xfrm>
            <a:off x="2113125" y="6117078"/>
            <a:ext cx="1366221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84045"/>
              <a:gd name="adj5" fmla="val -6665"/>
              <a:gd name="adj6" fmla="val 21160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E704DE9-C79D-39AB-9B45-D0475004CBE5}"/>
              </a:ext>
            </a:extLst>
          </p:cNvPr>
          <p:cNvSpPr/>
          <p:nvPr/>
        </p:nvSpPr>
        <p:spPr>
          <a:xfrm>
            <a:off x="8725936" y="1713072"/>
            <a:ext cx="914400" cy="612648"/>
          </a:xfrm>
          <a:prstGeom prst="wedgeEllipseCallout">
            <a:avLst>
              <a:gd name="adj1" fmla="val -186412"/>
              <a:gd name="adj2" fmla="val 63962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D5</a:t>
            </a:r>
          </a:p>
        </p:txBody>
      </p:sp>
    </p:spTree>
    <p:extLst>
      <p:ext uri="{BB962C8B-B14F-4D97-AF65-F5344CB8AC3E}">
        <p14:creationId xmlns:p14="http://schemas.microsoft.com/office/powerpoint/2010/main" val="248956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CFD88-43CA-9AAF-8A4D-360835AA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15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41DFFCF5-282A-7A85-6419-E470C7F5D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10529"/>
          <a:stretch/>
        </p:blipFill>
        <p:spPr>
          <a:xfrm>
            <a:off x="579600" y="2127600"/>
            <a:ext cx="10712538" cy="4161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5B82199-1679-A50B-D79A-AB812704EE9B}"/>
              </a:ext>
            </a:extLst>
          </p:cNvPr>
          <p:cNvSpPr/>
          <p:nvPr/>
        </p:nvSpPr>
        <p:spPr>
          <a:xfrm>
            <a:off x="579600" y="144037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9062"/>
              <a:gd name="adj4" fmla="val 122415"/>
              <a:gd name="adj5" fmla="val 478087"/>
              <a:gd name="adj6" fmla="val 22663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564614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7E8FD-BF3D-A23F-DB72-475B60CD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16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79A7E51A-569D-335B-6050-52BAB9674E75}"/>
              </a:ext>
            </a:extLst>
          </p:cNvPr>
          <p:cNvSpPr/>
          <p:nvPr/>
        </p:nvSpPr>
        <p:spPr>
          <a:xfrm>
            <a:off x="9628526" y="830997"/>
            <a:ext cx="1118795" cy="344244"/>
          </a:xfrm>
          <a:prstGeom prst="accentCallout2">
            <a:avLst>
              <a:gd name="adj1" fmla="val 56300"/>
              <a:gd name="adj2" fmla="val -7936"/>
              <a:gd name="adj3" fmla="val 61212"/>
              <a:gd name="adj4" fmla="val -35197"/>
              <a:gd name="adj5" fmla="val 386726"/>
              <a:gd name="adj6" fmla="val -2493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1C1A6B2-B0F3-27E3-FC38-6CA7CDC4B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7390"/>
          <a:stretch/>
        </p:blipFill>
        <p:spPr>
          <a:xfrm>
            <a:off x="640369" y="830997"/>
            <a:ext cx="10712538" cy="5563305"/>
          </a:xfrm>
          <a:prstGeom prst="rect">
            <a:avLst/>
          </a:prstGeom>
        </p:spPr>
      </p:pic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6CF2D33D-DB46-D575-C067-90A7055F7606}"/>
              </a:ext>
            </a:extLst>
          </p:cNvPr>
          <p:cNvSpPr/>
          <p:nvPr/>
        </p:nvSpPr>
        <p:spPr>
          <a:xfrm>
            <a:off x="5123201" y="1448778"/>
            <a:ext cx="1118795" cy="344244"/>
          </a:xfrm>
          <a:prstGeom prst="accentCallout2">
            <a:avLst>
              <a:gd name="adj1" fmla="val 56300"/>
              <a:gd name="adj2" fmla="val -7936"/>
              <a:gd name="adj3" fmla="val 61212"/>
              <a:gd name="adj4" fmla="val -35197"/>
              <a:gd name="adj5" fmla="val 294335"/>
              <a:gd name="adj6" fmla="val -2280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55241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E96E4-FBE2-BC27-B602-3F3213FF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17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0BA49C9-A7C2-D014-107E-3EDD15075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7390"/>
          <a:stretch/>
        </p:blipFill>
        <p:spPr>
          <a:xfrm>
            <a:off x="640800" y="831600"/>
            <a:ext cx="10710026" cy="5562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D12BAF3-7407-C128-C060-F60884E6BBF2}"/>
              </a:ext>
            </a:extLst>
          </p:cNvPr>
          <p:cNvSpPr/>
          <p:nvPr/>
        </p:nvSpPr>
        <p:spPr>
          <a:xfrm>
            <a:off x="5294651" y="1401153"/>
            <a:ext cx="1118795" cy="344244"/>
          </a:xfrm>
          <a:prstGeom prst="accentCallout2">
            <a:avLst>
              <a:gd name="adj1" fmla="val 56300"/>
              <a:gd name="adj2" fmla="val -7936"/>
              <a:gd name="adj3" fmla="val 61212"/>
              <a:gd name="adj4" fmla="val -35197"/>
              <a:gd name="adj5" fmla="val 294335"/>
              <a:gd name="adj6" fmla="val -2280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68430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15507-3499-589E-64BB-5DDACE7F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18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E3981C4-E12E-E30B-5ECE-6DD397FA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6273"/>
          <a:stretch/>
        </p:blipFill>
        <p:spPr>
          <a:xfrm>
            <a:off x="650325" y="821472"/>
            <a:ext cx="10710026" cy="5787911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763CA654-C152-6595-60C5-6434F035BFC0}"/>
              </a:ext>
            </a:extLst>
          </p:cNvPr>
          <p:cNvSpPr/>
          <p:nvPr/>
        </p:nvSpPr>
        <p:spPr>
          <a:xfrm>
            <a:off x="9270946" y="1240572"/>
            <a:ext cx="914400" cy="612648"/>
          </a:xfrm>
          <a:prstGeom prst="wedgeEllipseCallout">
            <a:avLst>
              <a:gd name="adj1" fmla="val -113902"/>
              <a:gd name="adj2" fmla="val 71870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D11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A7F405B2-09C3-37EA-48FF-FD4A2F5B06A2}"/>
              </a:ext>
            </a:extLst>
          </p:cNvPr>
          <p:cNvSpPr/>
          <p:nvPr/>
        </p:nvSpPr>
        <p:spPr>
          <a:xfrm>
            <a:off x="5094626" y="1240572"/>
            <a:ext cx="1118795" cy="344244"/>
          </a:xfrm>
          <a:prstGeom prst="accentCallout2">
            <a:avLst>
              <a:gd name="adj1" fmla="val 56300"/>
              <a:gd name="adj2" fmla="val -7936"/>
              <a:gd name="adj3" fmla="val 61212"/>
              <a:gd name="adj4" fmla="val -35197"/>
              <a:gd name="adj5" fmla="val 321282"/>
              <a:gd name="adj6" fmla="val -19248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461917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87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 las variables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742E10-20ED-BE96-1DCA-00CB5B79313C}"/>
              </a:ext>
            </a:extLst>
          </p:cNvPr>
          <p:cNvSpPr txBox="1"/>
          <p:nvPr/>
        </p:nvSpPr>
        <p:spPr>
          <a:xfrm>
            <a:off x="626253" y="2852257"/>
            <a:ext cx="10939493" cy="1153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/>
              <a:t>#include &lt;</a:t>
            </a:r>
            <a:r>
              <a:rPr lang="es-MX" sz="2400" dirty="0" err="1"/>
              <a:t>Servo.h</a:t>
            </a:r>
            <a:r>
              <a:rPr lang="es-MX" sz="2400" dirty="0"/>
              <a:t>&gt;               	// incluimos la librería del servomotor</a:t>
            </a:r>
          </a:p>
        </p:txBody>
      </p:sp>
    </p:spTree>
    <p:extLst>
      <p:ext uri="{BB962C8B-B14F-4D97-AF65-F5344CB8AC3E}">
        <p14:creationId xmlns:p14="http://schemas.microsoft.com/office/powerpoint/2010/main" val="86378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CC68EB-5F7D-A725-3687-74F1FA31EC2E}"/>
              </a:ext>
            </a:extLst>
          </p:cNvPr>
          <p:cNvSpPr txBox="1"/>
          <p:nvPr/>
        </p:nvSpPr>
        <p:spPr>
          <a:xfrm>
            <a:off x="626253" y="2623085"/>
            <a:ext cx="10939493" cy="2061532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es-MX" sz="2400" dirty="0" err="1"/>
              <a:t>int</a:t>
            </a:r>
            <a:r>
              <a:rPr lang="es-MX" sz="2400" dirty="0"/>
              <a:t> boton1 = 5;                             		// creamos una variable para el boton1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boton2 = 6;                             		// creamos una variable para el boton2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boton3 = 7;                             		// creamos una variable para el boton3</a:t>
            </a:r>
          </a:p>
          <a:p>
            <a:r>
              <a:rPr lang="es-MX" sz="2400" dirty="0"/>
              <a:t>Servo servomotor;                          		// creamos un objeto tipo Servo</a:t>
            </a:r>
          </a:p>
        </p:txBody>
      </p:sp>
    </p:spTree>
    <p:extLst>
      <p:ext uri="{BB962C8B-B14F-4D97-AF65-F5344CB8AC3E}">
        <p14:creationId xmlns:p14="http://schemas.microsoft.com/office/powerpoint/2010/main" val="1652162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AD949C-DAB3-56E1-6F10-9F6567FD241B}"/>
              </a:ext>
            </a:extLst>
          </p:cNvPr>
          <p:cNvSpPr txBox="1"/>
          <p:nvPr/>
        </p:nvSpPr>
        <p:spPr>
          <a:xfrm>
            <a:off x="626253" y="2476985"/>
            <a:ext cx="10939493" cy="302921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(boton1, INPUT);                   	// declaramos el pin 5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(boton2, INPUT);                   	// declaramos el pin 6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(boton3, INPUT);                   	// declaramos el pin 7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servomotor.attach</a:t>
            </a:r>
            <a:r>
              <a:rPr lang="es-MX" sz="2400" dirty="0"/>
              <a:t>(11);                    	// asignamos el pin 11 al servomotor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4774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9637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D289E3-3A76-5F2D-7BD4-684FDF261A8C}"/>
              </a:ext>
            </a:extLst>
          </p:cNvPr>
          <p:cNvSpPr txBox="1"/>
          <p:nvPr/>
        </p:nvSpPr>
        <p:spPr>
          <a:xfrm>
            <a:off x="626253" y="1263500"/>
            <a:ext cx="10939493" cy="50157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if</a:t>
            </a:r>
            <a:r>
              <a:rPr lang="es-MX" sz="2000" dirty="0"/>
              <a:t>(</a:t>
            </a:r>
            <a:r>
              <a:rPr lang="es-MX" sz="2000" dirty="0" err="1"/>
              <a:t>digitalRead</a:t>
            </a:r>
            <a:r>
              <a:rPr lang="es-MX" sz="2000" dirty="0"/>
              <a:t>(boton1) == HIGH){          	// si el botón1 está presionado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servomotor.write</a:t>
            </a:r>
            <a:r>
              <a:rPr lang="es-MX" sz="2000" dirty="0"/>
              <a:t>(0);                    		// colocamos el servomotor a 0 grados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delay</a:t>
            </a:r>
            <a:r>
              <a:rPr lang="es-MX" sz="2000" dirty="0"/>
              <a:t>(10);                              		// esperamos 10 milisegundos</a:t>
            </a:r>
          </a:p>
          <a:p>
            <a:r>
              <a:rPr lang="es-MX" sz="2000" dirty="0"/>
              <a:t>  }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else</a:t>
            </a:r>
            <a:r>
              <a:rPr lang="es-MX" sz="2000" dirty="0"/>
              <a:t> </a:t>
            </a:r>
            <a:r>
              <a:rPr lang="es-MX" sz="2000" dirty="0" err="1"/>
              <a:t>if</a:t>
            </a:r>
            <a:r>
              <a:rPr lang="es-MX" sz="2000" dirty="0"/>
              <a:t>(</a:t>
            </a:r>
            <a:r>
              <a:rPr lang="es-MX" sz="2000" dirty="0" err="1"/>
              <a:t>digitalRead</a:t>
            </a:r>
            <a:r>
              <a:rPr lang="es-MX" sz="2000" dirty="0"/>
              <a:t>(boton2) == HIGH){ 		// si el botón2 está presionado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servomotor.write</a:t>
            </a:r>
            <a:r>
              <a:rPr lang="es-MX" sz="2000" dirty="0"/>
              <a:t>(90);                   		// colocamos el servomotor a 90 grados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delay</a:t>
            </a:r>
            <a:r>
              <a:rPr lang="es-MX" sz="2000" dirty="0"/>
              <a:t>(10);                              		// esperamos 10 milisegundos</a:t>
            </a:r>
          </a:p>
          <a:p>
            <a:r>
              <a:rPr lang="es-MX" sz="2000" dirty="0"/>
              <a:t>  }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else</a:t>
            </a:r>
            <a:r>
              <a:rPr lang="es-MX" sz="2000" dirty="0"/>
              <a:t> </a:t>
            </a:r>
            <a:r>
              <a:rPr lang="es-MX" sz="2000" dirty="0" err="1"/>
              <a:t>if</a:t>
            </a:r>
            <a:r>
              <a:rPr lang="es-MX" sz="2000" dirty="0"/>
              <a:t>(</a:t>
            </a:r>
            <a:r>
              <a:rPr lang="es-MX" sz="2000" dirty="0" err="1"/>
              <a:t>digitalRead</a:t>
            </a:r>
            <a:r>
              <a:rPr lang="es-MX" sz="2000" dirty="0"/>
              <a:t>(boton3) == HIGH){     	// si el botón3 está presionado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servomotor.write</a:t>
            </a:r>
            <a:r>
              <a:rPr lang="es-MX" sz="2000" dirty="0"/>
              <a:t>(180);                  		// colocamos el servomotor a 180 grados</a:t>
            </a:r>
          </a:p>
          <a:p>
            <a:r>
              <a:rPr lang="es-MX" sz="2000" dirty="0"/>
              <a:t>    </a:t>
            </a:r>
            <a:r>
              <a:rPr lang="es-MX" sz="2000" dirty="0" err="1"/>
              <a:t>delay</a:t>
            </a:r>
            <a:r>
              <a:rPr lang="es-MX" sz="2000" dirty="0"/>
              <a:t>(10);                              		// esperamos 10 milisegundos</a:t>
            </a:r>
          </a:p>
          <a:p>
            <a:r>
              <a:rPr lang="es-MX" sz="2000" dirty="0"/>
              <a:t>  }</a:t>
            </a:r>
          </a:p>
          <a:p>
            <a:r>
              <a:rPr lang="es-MX" sz="2000" dirty="0"/>
              <a:t>  </a:t>
            </a:r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6684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977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77942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798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15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Posicionar el eje del servomotor de tal manera que al presionar un botón pulsador se coloque a 0°, al presionar otro botón pulsador se coloque a 90° y al presionar otro botón pulsador se coloque a 180°.</a:t>
            </a:r>
          </a:p>
          <a:p>
            <a:endParaRPr lang="es-MX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EEB738D-0FC1-A99B-3B63-284256DA6195}"/>
              </a:ext>
            </a:extLst>
          </p:cNvPr>
          <p:cNvGrpSpPr/>
          <p:nvPr/>
        </p:nvGrpSpPr>
        <p:grpSpPr>
          <a:xfrm>
            <a:off x="4667474" y="1057498"/>
            <a:ext cx="7069119" cy="4070089"/>
            <a:chOff x="1046917" y="991763"/>
            <a:chExt cx="8640000" cy="5400000"/>
          </a:xfrm>
        </p:grpSpPr>
        <p:pic>
          <p:nvPicPr>
            <p:cNvPr id="14" name="Imagen 13" descr="Imagen que contiene dibujo, ventana&#10;&#10;Descripción generada automáticamente">
              <a:extLst>
                <a:ext uri="{FF2B5EF4-FFF2-40B4-BE49-F238E27FC236}">
                  <a16:creationId xmlns:a16="http://schemas.microsoft.com/office/drawing/2014/main" id="{67903DD9-1573-4DD7-DBBF-7B4393C9F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0469" y="2632923"/>
              <a:ext cx="1800000" cy="738776"/>
            </a:xfrm>
            <a:prstGeom prst="rect">
              <a:avLst/>
            </a:prstGeom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5235D3-6CFB-17A4-7D4A-049CBBD52B37}"/>
                </a:ext>
              </a:extLst>
            </p:cNvPr>
            <p:cNvSpPr/>
            <p:nvPr/>
          </p:nvSpPr>
          <p:spPr>
            <a:xfrm>
              <a:off x="1046917" y="991763"/>
              <a:ext cx="8640000" cy="540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FD426085-5296-7272-02FA-87ED759D4DB1}"/>
                </a:ext>
              </a:extLst>
            </p:cNvPr>
            <p:cNvGrpSpPr/>
            <p:nvPr/>
          </p:nvGrpSpPr>
          <p:grpSpPr>
            <a:xfrm>
              <a:off x="1945836" y="4154806"/>
              <a:ext cx="1221785" cy="2037608"/>
              <a:chOff x="1771062" y="3927068"/>
              <a:chExt cx="1221785" cy="2037608"/>
            </a:xfrm>
          </p:grpSpPr>
          <p:pic>
            <p:nvPicPr>
              <p:cNvPr id="46" name="Imagen 45">
                <a:extLst>
                  <a:ext uri="{FF2B5EF4-FFF2-40B4-BE49-F238E27FC236}">
                    <a16:creationId xmlns:a16="http://schemas.microsoft.com/office/drawing/2014/main" id="{8F70F2AE-6CD5-BABC-1C28-D240A59A7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08164" y="3927068"/>
                <a:ext cx="1027096" cy="1135173"/>
              </a:xfrm>
              <a:prstGeom prst="rect">
                <a:avLst/>
              </a:prstGeom>
            </p:spPr>
          </p:pic>
          <p:pic>
            <p:nvPicPr>
              <p:cNvPr id="47" name="Imagen 46">
                <a:extLst>
                  <a:ext uri="{FF2B5EF4-FFF2-40B4-BE49-F238E27FC236}">
                    <a16:creationId xmlns:a16="http://schemas.microsoft.com/office/drawing/2014/main" id="{FA02A500-341C-3063-62E6-285F6DAF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3509133">
                <a:off x="1650440" y="4622269"/>
                <a:ext cx="1463029" cy="1221785"/>
              </a:xfrm>
              <a:prstGeom prst="rect">
                <a:avLst/>
              </a:prstGeom>
            </p:spPr>
          </p:pic>
        </p:grp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71885170-4464-3FA8-62C7-17C95F0DAA9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192" y="991763"/>
              <a:ext cx="0" cy="540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3F8ABF89-E4D8-6900-871A-3DB2C8EC10D3}"/>
                </a:ext>
              </a:extLst>
            </p:cNvPr>
            <p:cNvGrpSpPr/>
            <p:nvPr/>
          </p:nvGrpSpPr>
          <p:grpSpPr>
            <a:xfrm>
              <a:off x="4296000" y="1163009"/>
              <a:ext cx="1800000" cy="2208690"/>
              <a:chOff x="7157510" y="4202771"/>
              <a:chExt cx="1800000" cy="2208690"/>
            </a:xfrm>
          </p:grpSpPr>
          <p:pic>
            <p:nvPicPr>
              <p:cNvPr id="43" name="Imagen 42">
                <a:extLst>
                  <a:ext uri="{FF2B5EF4-FFF2-40B4-BE49-F238E27FC236}">
                    <a16:creationId xmlns:a16="http://schemas.microsoft.com/office/drawing/2014/main" id="{D706890C-5B9D-7F6D-34B1-BDA5D9A34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57510" y="5212824"/>
                <a:ext cx="1800000" cy="1198637"/>
              </a:xfrm>
              <a:prstGeom prst="rect">
                <a:avLst/>
              </a:prstGeom>
            </p:spPr>
          </p:pic>
          <p:cxnSp>
            <p:nvCxnSpPr>
              <p:cNvPr id="44" name="Conector recto 43">
                <a:extLst>
                  <a:ext uri="{FF2B5EF4-FFF2-40B4-BE49-F238E27FC236}">
                    <a16:creationId xmlns:a16="http://schemas.microsoft.com/office/drawing/2014/main" id="{FBB2FBAD-FC1F-4DD0-DAB8-922829FA74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97510" y="4202771"/>
                <a:ext cx="0" cy="2160000"/>
              </a:xfrm>
              <a:prstGeom prst="line">
                <a:avLst/>
              </a:prstGeom>
              <a:ln w="25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2DE53755-8A00-488B-DA7E-12DBAEA9D7D3}"/>
                  </a:ext>
                </a:extLst>
              </p:cNvPr>
              <p:cNvSpPr txBox="1"/>
              <p:nvPr/>
            </p:nvSpPr>
            <p:spPr>
              <a:xfrm>
                <a:off x="7901521" y="4389415"/>
                <a:ext cx="6719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>
                    <a:latin typeface="Arial Rounded MT Bold" panose="020F0704030504030204" pitchFamily="34" charset="0"/>
                  </a:rPr>
                  <a:t>90°</a:t>
                </a:r>
              </a:p>
            </p:txBody>
          </p:sp>
        </p:grp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75A8390A-3EDD-4D7B-FAC7-6B0BAE2E1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9946" y="3002311"/>
              <a:ext cx="2160000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77DEB-C3AA-EDFC-A09C-89B87BF09F24}"/>
                </a:ext>
              </a:extLst>
            </p:cNvPr>
            <p:cNvSpPr txBox="1"/>
            <p:nvPr/>
          </p:nvSpPr>
          <p:spPr>
            <a:xfrm>
              <a:off x="2390217" y="1388151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0°</a:t>
              </a:r>
            </a:p>
          </p:txBody>
        </p:sp>
        <p:pic>
          <p:nvPicPr>
            <p:cNvPr id="21" name="Imagen 20" descr="Imagen que contiene dibujo, espejo, ventana&#10;&#10;Descripción generada automáticamente">
              <a:extLst>
                <a:ext uri="{FF2B5EF4-FFF2-40B4-BE49-F238E27FC236}">
                  <a16:creationId xmlns:a16="http://schemas.microsoft.com/office/drawing/2014/main" id="{70A7C033-A8E3-25EA-96D8-DA8FE0CB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0799" y="2632923"/>
              <a:ext cx="2083524" cy="738000"/>
            </a:xfrm>
            <a:prstGeom prst="rect">
              <a:avLst/>
            </a:prstGeom>
          </p:spPr>
        </p:pic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9484A3CF-8143-024F-47C6-75E6E5825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534" y="3001923"/>
              <a:ext cx="2160000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95C3465E-6BA5-A90A-822E-2527DCAE3D4D}"/>
                </a:ext>
              </a:extLst>
            </p:cNvPr>
            <p:cNvSpPr txBox="1"/>
            <p:nvPr/>
          </p:nvSpPr>
          <p:spPr>
            <a:xfrm>
              <a:off x="7977033" y="1388151"/>
              <a:ext cx="854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180°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43B8C46-4349-9AC2-00C3-C3C4A79FA627}"/>
                </a:ext>
              </a:extLst>
            </p:cNvPr>
            <p:cNvSpPr txBox="1"/>
            <p:nvPr/>
          </p:nvSpPr>
          <p:spPr>
            <a:xfrm rot="16200000">
              <a:off x="1021039" y="4848286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Botón 1</a:t>
              </a:r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FEF5B50D-9C65-5776-C916-95B5DA69141A}"/>
                </a:ext>
              </a:extLst>
            </p:cNvPr>
            <p:cNvGrpSpPr/>
            <p:nvPr/>
          </p:nvGrpSpPr>
          <p:grpSpPr>
            <a:xfrm>
              <a:off x="4646099" y="4154806"/>
              <a:ext cx="1221785" cy="2037608"/>
              <a:chOff x="1771062" y="3927068"/>
              <a:chExt cx="1221785" cy="2037608"/>
            </a:xfrm>
          </p:grpSpPr>
          <p:pic>
            <p:nvPicPr>
              <p:cNvPr id="41" name="Imagen 40">
                <a:extLst>
                  <a:ext uri="{FF2B5EF4-FFF2-40B4-BE49-F238E27FC236}">
                    <a16:creationId xmlns:a16="http://schemas.microsoft.com/office/drawing/2014/main" id="{3345FDFA-0749-DD8F-6A22-31570C6926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08164" y="3927068"/>
                <a:ext cx="1027096" cy="1135173"/>
              </a:xfrm>
              <a:prstGeom prst="rect">
                <a:avLst/>
              </a:prstGeom>
            </p:spPr>
          </p:pic>
          <p:pic>
            <p:nvPicPr>
              <p:cNvPr id="42" name="Imagen 41">
                <a:extLst>
                  <a:ext uri="{FF2B5EF4-FFF2-40B4-BE49-F238E27FC236}">
                    <a16:creationId xmlns:a16="http://schemas.microsoft.com/office/drawing/2014/main" id="{67A221B4-8B4F-5BF3-9538-6FB4737B4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3509133">
                <a:off x="1650440" y="4622269"/>
                <a:ext cx="1463029" cy="1221785"/>
              </a:xfrm>
              <a:prstGeom prst="rect">
                <a:avLst/>
              </a:prstGeom>
            </p:spPr>
          </p:pic>
        </p:grp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01A81E71-E8E6-E3F0-6650-E94EC32A382F}"/>
                </a:ext>
              </a:extLst>
            </p:cNvPr>
            <p:cNvSpPr txBox="1"/>
            <p:nvPr/>
          </p:nvSpPr>
          <p:spPr>
            <a:xfrm rot="16200000">
              <a:off x="3721302" y="4848286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Botón 2</a:t>
              </a:r>
            </a:p>
          </p:txBody>
        </p:sp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9DDEFB24-EEC6-95AC-110D-3D88B9529C8F}"/>
                </a:ext>
              </a:extLst>
            </p:cNvPr>
            <p:cNvGrpSpPr/>
            <p:nvPr/>
          </p:nvGrpSpPr>
          <p:grpSpPr>
            <a:xfrm>
              <a:off x="7609969" y="4154030"/>
              <a:ext cx="1221785" cy="2037608"/>
              <a:chOff x="1771062" y="3927068"/>
              <a:chExt cx="1221785" cy="2037608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1FE58FD4-44EF-3FF4-6382-ED8D0ACEB7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08164" y="3927068"/>
                <a:ext cx="1027096" cy="1135173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673D2180-B44B-D896-9229-E47F9073D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3509133">
                <a:off x="1650440" y="4622269"/>
                <a:ext cx="1463029" cy="1221785"/>
              </a:xfrm>
              <a:prstGeom prst="rect">
                <a:avLst/>
              </a:prstGeom>
            </p:spPr>
          </p:pic>
        </p:grp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D7C0803C-3A89-E55B-B152-65948C2BA62D}"/>
                </a:ext>
              </a:extLst>
            </p:cNvPr>
            <p:cNvSpPr txBox="1"/>
            <p:nvPr/>
          </p:nvSpPr>
          <p:spPr>
            <a:xfrm rot="16200000">
              <a:off x="6685172" y="4847510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dirty="0">
                  <a:latin typeface="Arial Rounded MT Bold" panose="020F0704030504030204" pitchFamily="34" charset="0"/>
                </a:rPr>
                <a:t>Botón 3</a:t>
              </a:r>
            </a:p>
          </p:txBody>
        </p: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EF6E9901-04D3-50C4-EE59-F7B619320A4E}"/>
                </a:ext>
              </a:extLst>
            </p:cNvPr>
            <p:cNvCxnSpPr>
              <a:cxnSpLocks/>
            </p:cNvCxnSpPr>
            <p:nvPr/>
          </p:nvCxnSpPr>
          <p:spPr>
            <a:xfrm>
              <a:off x="6499983" y="991763"/>
              <a:ext cx="0" cy="540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753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3799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A8144-B5C6-AF29-3E33-917E98BE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ACABB9-6D0B-0352-9705-18238D358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21020" r="15555" b="12000"/>
          <a:stretch/>
        </p:blipFill>
        <p:spPr>
          <a:xfrm>
            <a:off x="1571625" y="882126"/>
            <a:ext cx="9340112" cy="558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2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4998B-FACC-E393-82A2-B2A32A62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2710438-847E-90F2-802D-575DC09C5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5" b="6558"/>
          <a:stretch/>
        </p:blipFill>
        <p:spPr>
          <a:xfrm>
            <a:off x="1114425" y="830997"/>
            <a:ext cx="10498081" cy="56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1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F86C1-0621-310D-DF30-280DDFAD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415E6F4C-2E11-86CA-80DF-26AE01422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7" b="8622"/>
          <a:stretch/>
        </p:blipFill>
        <p:spPr>
          <a:xfrm>
            <a:off x="579493" y="2533717"/>
            <a:ext cx="11033013" cy="375278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0023B6E-A87A-4316-05DD-219973B8B361}"/>
              </a:ext>
            </a:extLst>
          </p:cNvPr>
          <p:cNvSpPr/>
          <p:nvPr/>
        </p:nvSpPr>
        <p:spPr>
          <a:xfrm>
            <a:off x="1543309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494932"/>
              <a:gd name="adj6" fmla="val 50439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13059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4B247-4531-F2C1-22D1-78714DD7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6C94EE5D-3443-E76D-C66E-768184A04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b="8337"/>
          <a:stretch/>
        </p:blipFill>
        <p:spPr>
          <a:xfrm>
            <a:off x="579493" y="2126465"/>
            <a:ext cx="11033012" cy="4160035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705C2F4B-E1A8-A803-3545-37824F26C6F9}"/>
              </a:ext>
            </a:extLst>
          </p:cNvPr>
          <p:cNvSpPr/>
          <p:nvPr/>
        </p:nvSpPr>
        <p:spPr>
          <a:xfrm>
            <a:off x="8734539" y="609420"/>
            <a:ext cx="914400" cy="612648"/>
          </a:xfrm>
          <a:prstGeom prst="wedgeEllipseCallout">
            <a:avLst>
              <a:gd name="adj1" fmla="val -69066"/>
              <a:gd name="adj2" fmla="val 295959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17206262-A493-4559-1653-F4D644C35838}"/>
              </a:ext>
            </a:extLst>
          </p:cNvPr>
          <p:cNvSpPr/>
          <p:nvPr/>
        </p:nvSpPr>
        <p:spPr>
          <a:xfrm>
            <a:off x="3000261" y="5715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469850"/>
              <a:gd name="adj6" fmla="val 43055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6868736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708</Words>
  <Application>Microsoft Office PowerPoint</Application>
  <PresentationFormat>Panorámica</PresentationFormat>
  <Paragraphs>119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Arial Rounded MT Bold</vt:lpstr>
      <vt:lpstr>Trebuchet MS</vt:lpstr>
      <vt:lpstr>Tema de Office</vt:lpstr>
      <vt:lpstr>PRÁCTICA 7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Paso 16</vt:lpstr>
      <vt:lpstr>Paso 17</vt:lpstr>
      <vt:lpstr>Paso 18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135</cp:revision>
  <dcterms:created xsi:type="dcterms:W3CDTF">2017-08-15T18:33:09Z</dcterms:created>
  <dcterms:modified xsi:type="dcterms:W3CDTF">2022-08-25T21:46:23Z</dcterms:modified>
</cp:coreProperties>
</file>